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media/image9.jpeg" ContentType="image/jpeg"/>
  <Override PartName="/ppt/media/image10.jpeg" ContentType="image/jpeg"/>
  <Override PartName="/ppt/media/image13.jpeg" ContentType="image/jpeg"/>
  <Override PartName="/ppt/media/image8.jpeg" ContentType="image/jpeg"/>
  <Override PartName="/ppt/media/image16.png" ContentType="image/png"/>
  <Override PartName="/ppt/media/image15.jpeg" ContentType="image/jpeg"/>
  <Override PartName="/ppt/media/image2.png" ContentType="image/png"/>
  <Override PartName="/ppt/media/image14.png" ContentType="image/png"/>
  <Override PartName="/ppt/media/image1.png" ContentType="image/png"/>
  <Override PartName="/ppt/media/image3.png" ContentType="image/png"/>
  <Override PartName="/ppt/media/image5.jpeg" ContentType="image/jpeg"/>
  <Override PartName="/ppt/media/image4.png" ContentType="image/png"/>
  <Override PartName="/ppt/media/image6.jpeg" ContentType="image/jpeg"/>
  <Override PartName="/ppt/media/image11.jpeg" ContentType="image/jpeg"/>
  <Override PartName="/ppt/media/image7.jpeg" ContentType="image/jpeg"/>
  <Override PartName="/ppt/media/image12.jpeg" ContentType="image/jpeg"/>
  <Override PartName="/ppt/media/image17.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26.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15.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9.xml.rels" ContentType="application/vnd.openxmlformats-package.relationships+xml"/>
  <Override PartName="/ppt/slides/_rels/slide4.xml.rels" ContentType="application/vnd.openxmlformats-package.relationships+xml"/>
  <Override PartName="/ppt/slides/_rels/slide24.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38.xml.rels" ContentType="application/vnd.openxmlformats-package.relationships+xml"/>
  <Override PartName="/ppt/slides/_rels/slide25.xml.rels" ContentType="application/vnd.openxmlformats-package.relationships+xml"/>
  <Override PartName="/ppt/slides/_rels/slide5.xml.rels" ContentType="application/vnd.openxmlformats-package.relationships+xml"/>
  <Override PartName="/ppt/slides/_rels/slide16.xml.rels" ContentType="application/vnd.openxmlformats-package.relationships+xml"/>
  <Override PartName="/ppt/slides/_rels/slide33.xml.rels" ContentType="application/vnd.openxmlformats-package.relationships+xml"/>
  <Override PartName="/ppt/slides/_rels/slide27.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9.xml.rels" ContentType="application/vnd.openxmlformats-package.relationships+xml"/>
  <Override PartName="/ppt/slides/slide25.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37.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16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CBD5D4C-8F9C-47E3-91C6-1325FEEF7BAF}"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1600" cy="35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5600" cy="555480"/>
          </a:xfrm>
          <a:prstGeom prst="rect">
            <a:avLst/>
          </a:prstGeom>
          <a:ln w="0">
            <a:noFill/>
          </a:ln>
        </p:spPr>
      </p:pic>
      <p:pic>
        <p:nvPicPr>
          <p:cNvPr id="4" name="Grafik 2" descr=""/>
          <p:cNvPicPr/>
          <p:nvPr/>
        </p:nvPicPr>
        <p:blipFill>
          <a:blip r:embed="rId3"/>
          <a:stretch/>
        </p:blipFill>
        <p:spPr>
          <a:xfrm>
            <a:off x="7430400" y="134640"/>
            <a:ext cx="3691440" cy="507600"/>
          </a:xfrm>
          <a:prstGeom prst="rect">
            <a:avLst/>
          </a:prstGeom>
          <a:ln w="0">
            <a:noFill/>
          </a:ln>
        </p:spPr>
      </p:pic>
      <p:sp>
        <p:nvSpPr>
          <p:cNvPr id="5" name="CustomShape 4"/>
          <p:cNvSpPr/>
          <p:nvPr/>
        </p:nvSpPr>
        <p:spPr>
          <a:xfrm>
            <a:off x="912240" y="1268280"/>
            <a:ext cx="9201600" cy="35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7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7" name="CustomShape 2"/>
          <p:cNvSpPr/>
          <p:nvPr/>
        </p:nvSpPr>
        <p:spPr>
          <a:xfrm>
            <a:off x="11438640" y="6453360"/>
            <a:ext cx="7516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B05E7C6-E7D6-470A-8547-0356E629543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201600" cy="35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45600" cy="555480"/>
          </a:xfrm>
          <a:prstGeom prst="rect">
            <a:avLst/>
          </a:prstGeom>
          <a:ln w="0">
            <a:noFill/>
          </a:ln>
        </p:spPr>
      </p:pic>
      <p:pic>
        <p:nvPicPr>
          <p:cNvPr id="50" name="Grafik 2" descr=""/>
          <p:cNvPicPr/>
          <p:nvPr/>
        </p:nvPicPr>
        <p:blipFill>
          <a:blip r:embed="rId3"/>
          <a:stretch/>
        </p:blipFill>
        <p:spPr>
          <a:xfrm>
            <a:off x="7430400" y="134640"/>
            <a:ext cx="3691440" cy="507600"/>
          </a:xfrm>
          <a:prstGeom prst="rect">
            <a:avLst/>
          </a:prstGeom>
          <a:ln w="0">
            <a:noFill/>
          </a:ln>
        </p:spPr>
      </p:pic>
      <p:sp>
        <p:nvSpPr>
          <p:cNvPr id="51" name="CustomShape 4"/>
          <p:cNvSpPr/>
          <p:nvPr/>
        </p:nvSpPr>
        <p:spPr>
          <a:xfrm>
            <a:off x="11444760" y="0"/>
            <a:ext cx="734760" cy="68436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52" name="CustomShape 5"/>
          <p:cNvSpPr/>
          <p:nvPr/>
        </p:nvSpPr>
        <p:spPr>
          <a:xfrm>
            <a:off x="11438640" y="6453360"/>
            <a:ext cx="7516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BDB87BD-3672-471E-9EA9-DA19CE37198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3" name="CustomShape 6"/>
          <p:cNvSpPr/>
          <p:nvPr/>
        </p:nvSpPr>
        <p:spPr>
          <a:xfrm>
            <a:off x="0" y="6642720"/>
            <a:ext cx="121777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www.ifixit.com/tablet-repairability" TargetMode="External"/><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ncbi.nlm.nih.gov/pmc/articles/PMC3154227/#:~:text=Resource%20wars%20are%20violent%20conflicts,gems%2C%20and%20other%20key%20minerals."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6.jpeg"/><Relationship Id="rId5"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2.0/" TargetMode="External"/><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hyperlink" Target="https://creativecommons.org/licenses/by-sa/4.0/" TargetMode="External"/><Relationship Id="rId3" Type="http://schemas.openxmlformats.org/officeDocument/2006/relationships/hyperlink" Target="https://creativecommons.org/licenses/by-sa/4.0/" TargetMode="External"/><Relationship Id="rId4" Type="http://schemas.openxmlformats.org/officeDocument/2006/relationships/hyperlink" Target="https://creativecommons.org/licenses/by/2.0/" TargetMode="External"/><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creativecommons.org/licenses/by-nc-nd/2.0/" TargetMode="External"/><Relationship Id="rId2" Type="http://schemas.openxmlformats.org/officeDocument/2006/relationships/hyperlink" Target="https://creativecommons.org/licenses/by-sa/2.0/" TargetMode="Externa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hyperlink" Target="https://creativecommons.org/licenses/by-sa/2.0/" TargetMode="External"/><Relationship Id="rId4" Type="http://schemas.openxmlformats.org/officeDocument/2006/relationships/hyperlink" Target="https://creativecommons.org/licenses/by-sa/2.0/" TargetMode="External"/><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creativecommons.org/licenses/by-nc/2.0/" TargetMode="External"/><Relationship Id="rId2" Type="http://schemas.openxmlformats.org/officeDocument/2006/relationships/image" Target="../media/image13.jpeg"/><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spiegel.de/wissenschaft/technik/endlager-suche-was-wie-viel-und-wohin-damit-die-deutsche-atommuell-bilanz-a-7a153ba3-029a-4e55-adaf-3312b7427d9e"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github.com/ETCE-LAB/teaching-material/tree/master/The-Limits-to-Growth#exercises"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open.spotify.com/episode/770wJQ4FnyutP9chIAkJCH?si=srKY5l2xRHuXRbpNGD7_MA"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blogs.microsoft.com/blog/2020/01/16/microsoft-will-be-carbon-negative-by-2030/" TargetMode="External"/><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www.apple.com/newsroom/2020/07/apple-commits-to-be-100-percent-carbon-neutral-for-its-supply-chain-and-products-by-2030/" TargetMode="External"/><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www.polestar.com/uk/news/striving-for-zero-the-2030-climate-neutral-car-plan/"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27400" y="1412640"/>
            <a:ext cx="10354680" cy="11412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93" name="CustomShape 2"/>
          <p:cNvSpPr/>
          <p:nvPr/>
        </p:nvSpPr>
        <p:spPr>
          <a:xfrm>
            <a:off x="527400" y="2852640"/>
            <a:ext cx="10354680" cy="2361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Challenges II: Natural Resources and Pollution</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M.A. Theresa Sommer</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124" name="CustomShape 2"/>
          <p:cNvSpPr/>
          <p:nvPr/>
        </p:nvSpPr>
        <p:spPr>
          <a:xfrm>
            <a:off x="335520" y="1268640"/>
            <a:ext cx="10738800" cy="5026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It is not only about CO2…</a:t>
            </a:r>
            <a:endParaRPr b="0" lang="en-GB" sz="2800" spc="-1" strike="noStrike">
              <a:solidFill>
                <a:srgbClr val="000000"/>
              </a:solidFill>
              <a:latin typeface="Arial"/>
            </a:endParaRPr>
          </a:p>
          <a:p>
            <a:pPr marL="360" algn="ctr">
              <a:lnSpc>
                <a:spcPct val="100000"/>
              </a:lnSpc>
              <a:spcBef>
                <a:spcPts val="360"/>
              </a:spcBef>
            </a:pPr>
            <a:endParaRPr b="0" lang="en-GB" sz="2800" spc="-1" strike="noStrike">
              <a:solidFill>
                <a:srgbClr val="000000"/>
              </a:solidFill>
              <a:latin typeface="Arial"/>
            </a:endParaRPr>
          </a:p>
        </p:txBody>
      </p:sp>
      <p:sp>
        <p:nvSpPr>
          <p:cNvPr id="125" name="CustomShape 3"/>
          <p:cNvSpPr/>
          <p:nvPr/>
        </p:nvSpPr>
        <p:spPr>
          <a:xfrm>
            <a:off x="865440" y="2859120"/>
            <a:ext cx="9917640" cy="1869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26" name="CustomShape 4"/>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already solved?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128" name="CustomShape 2"/>
          <p:cNvSpPr/>
          <p:nvPr/>
        </p:nvSpPr>
        <p:spPr>
          <a:xfrm>
            <a:off x="263520" y="6411600"/>
            <a:ext cx="64663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https://www.ifixit.com/tablet-repairability</a:t>
            </a:r>
            <a:endParaRPr b="0" lang="en-GB" sz="900" spc="-1" strike="noStrike">
              <a:solidFill>
                <a:srgbClr val="000000"/>
              </a:solidFill>
              <a:latin typeface="Arial"/>
            </a:endParaRPr>
          </a:p>
        </p:txBody>
      </p:sp>
      <p:graphicFrame>
        <p:nvGraphicFramePr>
          <p:cNvPr id="129" name="Table 3"/>
          <p:cNvGraphicFramePr/>
          <p:nvPr/>
        </p:nvGraphicFramePr>
        <p:xfrm>
          <a:off x="306720" y="1580760"/>
          <a:ext cx="10901160" cy="4764240"/>
        </p:xfrm>
        <a:graphic>
          <a:graphicData uri="http://schemas.openxmlformats.org/drawingml/2006/table">
            <a:tbl>
              <a:tblPr/>
              <a:tblGrid>
                <a:gridCol w="2590560"/>
                <a:gridCol w="8310960"/>
              </a:tblGrid>
              <a:tr h="912240">
                <a:tc>
                  <a:txBody>
                    <a:bodyPr lIns="90000" rIns="90000" anchor="t">
                      <a:noAutofit/>
                    </a:bodyPr>
                    <a:p>
                      <a:pPr algn="ctr">
                        <a:lnSpc>
                          <a:spcPct val="100000"/>
                        </a:lnSpc>
                      </a:pPr>
                      <a:r>
                        <a:rPr b="1" lang="en-US" sz="1300" spc="-1" strike="noStrike">
                          <a:solidFill>
                            <a:srgbClr val="000000"/>
                          </a:solidFill>
                          <a:latin typeface="DejaVu Sans"/>
                          <a:ea typeface="DejaVu Sans"/>
                        </a:rPr>
                        <a:t>Apple iPad Pro 11”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most everything in place, making all repairs more difficult.</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secured with both easier-to-remove stretch-release tabs and conventional, non-removable adhesive.</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USB-C port is modular and can be independently replaced.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1114920">
                <a:tc>
                  <a:txBody>
                    <a:bodyPr lIns="90000" rIns="90000" anchor="t">
                      <a:noAutofit/>
                    </a:bodyPr>
                    <a:p>
                      <a:pPr algn="ctr">
                        <a:lnSpc>
                          <a:spcPct val="100000"/>
                        </a:lnSpc>
                      </a:pPr>
                      <a:r>
                        <a:rPr b="1" lang="en-US" sz="1300" spc="-1" strike="noStrike">
                          <a:solidFill>
                            <a:srgbClr val="000000"/>
                          </a:solidFill>
                          <a:latin typeface="DejaVu Sans"/>
                          <a:ea typeface="DejaVu Sans"/>
                        </a:rPr>
                        <a:t>Microsoft Surface Pro 6 2018</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All repairs require first removing the display assembly—which is stubbornly glued in place, expensive, and prone to shattering.</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battery is firmly glued in place, with its connector pinned under the motherboard—requiring near-total disassembly for service.</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Once upon a time, Surface Pro storage was removable—but not in this version.</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240">
                <a:tc>
                  <a:txBody>
                    <a:bodyPr lIns="90000" rIns="90000" anchor="t">
                      <a:noAutofit/>
                    </a:bodyPr>
                    <a:p>
                      <a:pPr algn="ctr">
                        <a:lnSpc>
                          <a:spcPct val="100000"/>
                        </a:lnSpc>
                      </a:pPr>
                      <a:r>
                        <a:rPr b="1" lang="en-US" sz="1300" spc="-1" strike="noStrike">
                          <a:solidFill>
                            <a:srgbClr val="000000"/>
                          </a:solidFill>
                          <a:latin typeface="DejaVu Sans"/>
                          <a:ea typeface="DejaVu Sans"/>
                        </a:rPr>
                        <a:t>Apple iPad Air 3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Many components are modular and can be replaced independently, but the Lightning port is soldered to the logic board.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912240">
                <a:tc>
                  <a:txBody>
                    <a:bodyPr lIns="90000" rIns="90000" anchor="t">
                      <a:noAutofit/>
                    </a:bodyPr>
                    <a:p>
                      <a:pPr algn="ctr">
                        <a:lnSpc>
                          <a:spcPct val="100000"/>
                        </a:lnSpc>
                      </a:pPr>
                      <a:r>
                        <a:rPr b="1" lang="en-US" sz="1300" spc="-1" strike="noStrike">
                          <a:solidFill>
                            <a:srgbClr val="000000"/>
                          </a:solidFill>
                          <a:latin typeface="DejaVu Sans"/>
                          <a:ea typeface="DejaVu Sans"/>
                        </a:rPr>
                        <a:t>Apple iPad 7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As with all iPads, a solid barrier of very strong adhesive hinders all repairs.</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The Lightning port, a common point of failure, is soldered to the logic board.</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More adhesive holds nearly everything else in place. Battery and logic board replacements are particularly obnoxious.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912600">
                <a:tc>
                  <a:txBody>
                    <a:bodyPr lIns="90000" rIns="90000" anchor="t">
                      <a:noAutofit/>
                    </a:bodyPr>
                    <a:p>
                      <a:pPr algn="ctr">
                        <a:lnSpc>
                          <a:spcPct val="100000"/>
                        </a:lnSpc>
                      </a:pPr>
                      <a:r>
                        <a:rPr b="1" lang="en-US" sz="1300" spc="-1" strike="noStrike">
                          <a:solidFill>
                            <a:srgbClr val="000000"/>
                          </a:solidFill>
                          <a:latin typeface="DejaVu Sans"/>
                          <a:ea typeface="DejaVu Sans"/>
                        </a:rPr>
                        <a:t>Apple iPad Mini 5 2019</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Battery replacement is possible, but still unnecessarily difficult.</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Gobs of adhesive hold many parts and cables in place, complicating all repairs.</a:t>
                      </a:r>
                      <a:endParaRPr b="0" lang="en-GB" sz="1300" spc="-1" strike="noStrike">
                        <a:solidFill>
                          <a:srgbClr val="000000"/>
                        </a:solidFill>
                        <a:latin typeface="Arial"/>
                      </a:endParaRPr>
                    </a:p>
                    <a:p>
                      <a:pPr marL="216000" indent="-210240">
                        <a:lnSpc>
                          <a:spcPct val="100000"/>
                        </a:lnSpc>
                        <a:buClr>
                          <a:srgbClr val="000000"/>
                        </a:buClr>
                        <a:buSzPct val="45000"/>
                        <a:buFont typeface="Wingdings" charset="2"/>
                        <a:buChar char=""/>
                      </a:pPr>
                      <a:r>
                        <a:rPr b="0" lang="en-US" sz="1300" spc="-1" strike="noStrike">
                          <a:solidFill>
                            <a:srgbClr val="000000"/>
                          </a:solidFill>
                          <a:latin typeface="DejaVu Sans"/>
                          <a:ea typeface="DejaVu Sans"/>
                        </a:rPr>
                        <a:t>Removing the home button is tough, and will be required for display replacement if you want to keep Touch ID functionality.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130" name="CustomShape 4"/>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Greenwashing?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35520" y="4406760"/>
            <a:ext cx="10737360" cy="134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A Lack of Resources </a:t>
            </a:r>
            <a:endParaRPr b="0" lang="en-GB" sz="3000" spc="-1" strike="noStrike">
              <a:solidFill>
                <a:srgbClr val="000000"/>
              </a:solidFill>
              <a:latin typeface="Arial"/>
            </a:endParaRPr>
          </a:p>
        </p:txBody>
      </p:sp>
      <p:sp>
        <p:nvSpPr>
          <p:cNvPr id="132" name="CustomShape 2"/>
          <p:cNvSpPr/>
          <p:nvPr/>
        </p:nvSpPr>
        <p:spPr>
          <a:xfrm>
            <a:off x="335520" y="2906640"/>
            <a:ext cx="10737360" cy="148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4" name="Grafik 218" descr=""/>
          <p:cNvPicPr/>
          <p:nvPr/>
        </p:nvPicPr>
        <p:blipFill>
          <a:blip r:embed="rId1"/>
          <a:stretch/>
        </p:blipFill>
        <p:spPr>
          <a:xfrm>
            <a:off x="2194920" y="1371600"/>
            <a:ext cx="4562280" cy="4953960"/>
          </a:xfrm>
          <a:prstGeom prst="rect">
            <a:avLst/>
          </a:prstGeom>
          <a:ln w="0">
            <a:noFill/>
          </a:ln>
        </p:spPr>
      </p:pic>
      <p:sp>
        <p:nvSpPr>
          <p:cNvPr id="135" name="CustomShape 2"/>
          <p:cNvSpPr/>
          <p:nvPr/>
        </p:nvSpPr>
        <p:spPr>
          <a:xfrm>
            <a:off x="263520" y="6411600"/>
            <a:ext cx="777348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XR Strategiepapier 2022 – Pusteblumen und Hype. Bilder: Sebastian Höhn, Joe Pohl, Sandra Doneck, Alessandro Brönnimann</a:t>
            </a:r>
            <a:endParaRPr b="0" lang="en-GB" sz="900" spc="-1" strike="noStrike">
              <a:solidFill>
                <a:srgbClr val="000000"/>
              </a:solidFill>
              <a:latin typeface="Arial"/>
            </a:endParaRPr>
          </a:p>
        </p:txBody>
      </p:sp>
      <p:sp>
        <p:nvSpPr>
          <p:cNvPr id="136" name="CustomShape 3"/>
          <p:cNvSpPr/>
          <p:nvPr/>
        </p:nvSpPr>
        <p:spPr>
          <a:xfrm>
            <a:off x="6858000" y="1554480"/>
            <a:ext cx="3739680" cy="2916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I am afraid of losing my child to a resource war because of a climate collapse”</a:t>
            </a:r>
            <a:endParaRPr b="0" lang="en-GB" sz="1800" spc="-1" strike="noStrike">
              <a:solidFill>
                <a:srgbClr val="000000"/>
              </a:solidFill>
              <a:latin typeface="Arial"/>
            </a:endParaRPr>
          </a:p>
        </p:txBody>
      </p:sp>
      <p:sp>
        <p:nvSpPr>
          <p:cNvPr id="137" name="CustomShape 4"/>
          <p:cNvSpPr/>
          <p:nvPr/>
        </p:nvSpPr>
        <p:spPr>
          <a:xfrm>
            <a:off x="7498080" y="4023360"/>
            <a:ext cx="3739680" cy="2916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Our </a:t>
            </a:r>
            <a:r>
              <a:rPr b="0" i="1" lang="en-US" sz="1800" spc="-1" strike="noStrike" u="sng">
                <a:solidFill>
                  <a:srgbClr val="000000"/>
                </a:solidFill>
                <a:uFillTx/>
                <a:latin typeface="DejaVu Sans"/>
                <a:ea typeface="DejaVu Sans"/>
              </a:rPr>
              <a:t>parents</a:t>
            </a:r>
            <a:r>
              <a:rPr b="0" i="1" lang="en-US" sz="1800" spc="-1" strike="noStrike">
                <a:solidFill>
                  <a:srgbClr val="000000"/>
                </a:solidFill>
                <a:latin typeface="DejaVu Sans"/>
                <a:ea typeface="DejaVu Sans"/>
              </a:rPr>
              <a:t> will die of old age, our </a:t>
            </a:r>
            <a:r>
              <a:rPr b="0" i="1" lang="en-US" sz="1800" spc="-1" strike="noStrike" u="sng">
                <a:solidFill>
                  <a:srgbClr val="000000"/>
                </a:solidFill>
                <a:uFillTx/>
                <a:latin typeface="DejaVu Sans"/>
                <a:ea typeface="DejaVu Sans"/>
              </a:rPr>
              <a:t>children</a:t>
            </a:r>
            <a:r>
              <a:rPr b="0" i="1" lang="en-US" sz="1800" spc="-1" strike="noStrike">
                <a:solidFill>
                  <a:srgbClr val="000000"/>
                </a:solidFill>
                <a:latin typeface="DejaVu Sans"/>
                <a:ea typeface="DejaVu Sans"/>
              </a:rPr>
              <a:t> will die of climate change”</a:t>
            </a:r>
            <a:endParaRPr b="0" lang="en-GB" sz="1800" spc="-1" strike="noStrike">
              <a:solidFill>
                <a:srgbClr val="000000"/>
              </a:solidFill>
              <a:latin typeface="Arial"/>
            </a:endParaRPr>
          </a:p>
        </p:txBody>
      </p:sp>
      <p:sp>
        <p:nvSpPr>
          <p:cNvPr id="138" name="CustomShape 5"/>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139" name="CustomShape 6"/>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a:t>
            </a:r>
            <a:endParaRPr b="0" lang="en-GB" sz="2400" spc="-1" strike="noStrike">
              <a:solidFill>
                <a:srgbClr val="000000"/>
              </a:solidFill>
              <a:latin typeface="Arial"/>
            </a:endParaRPr>
          </a:p>
        </p:txBody>
      </p:sp>
      <p:sp>
        <p:nvSpPr>
          <p:cNvPr id="141"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Resource wars are violent conflicts that are largely driven by competition for control over vital or valuable natural materials, such as oil, water, land, timber, animals (or animal products), gold, silver, gems, and other key minerals.”</a:t>
            </a:r>
            <a:endParaRPr b="0" lang="en-GB" sz="1800" spc="-1" strike="noStrike">
              <a:solidFill>
                <a:srgbClr val="000000"/>
              </a:solidFill>
              <a:latin typeface="Arial"/>
            </a:endParaRPr>
          </a:p>
        </p:txBody>
      </p:sp>
      <p:sp>
        <p:nvSpPr>
          <p:cNvPr id="142" name="CustomShape 3"/>
          <p:cNvSpPr/>
          <p:nvPr/>
        </p:nvSpPr>
        <p:spPr>
          <a:xfrm>
            <a:off x="335520" y="2859480"/>
            <a:ext cx="10574280" cy="1873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3" name="CustomShape 4"/>
          <p:cNvSpPr/>
          <p:nvPr/>
        </p:nvSpPr>
        <p:spPr>
          <a:xfrm>
            <a:off x="263520" y="6411600"/>
            <a:ext cx="64702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Michael T. Klare, Barry S. Levy, Victor W. Sidel (2011) – The Public Health Implications of Resource Wars –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44" name="CustomShape 5"/>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146" name="CustomShape 2"/>
          <p:cNvSpPr/>
          <p:nvPr/>
        </p:nvSpPr>
        <p:spPr>
          <a:xfrm>
            <a:off x="263520" y="6492240"/>
            <a:ext cx="7773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United Nations Photo – https://www.flickr.com/photos/un_photo/5559102272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47" name="Grafik 231" descr=""/>
          <p:cNvPicPr/>
          <p:nvPr/>
        </p:nvPicPr>
        <p:blipFill>
          <a:blip r:embed="rId2"/>
          <a:stretch/>
        </p:blipFill>
        <p:spPr>
          <a:xfrm>
            <a:off x="2286000" y="1681200"/>
            <a:ext cx="7031520" cy="4710240"/>
          </a:xfrm>
          <a:prstGeom prst="rect">
            <a:avLst/>
          </a:prstGeom>
          <a:ln w="0">
            <a:noFill/>
          </a:ln>
        </p:spPr>
      </p:pic>
      <p:sp>
        <p:nvSpPr>
          <p:cNvPr id="148"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Oil, etc.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150" name="CustomShape 2"/>
          <p:cNvSpPr/>
          <p:nvPr/>
        </p:nvSpPr>
        <p:spPr>
          <a:xfrm>
            <a:off x="274320" y="6173280"/>
            <a:ext cx="777348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51" name="Grafik 235" descr=""/>
          <p:cNvPicPr/>
          <p:nvPr/>
        </p:nvPicPr>
        <p:blipFill>
          <a:blip r:embed="rId4"/>
          <a:stretch/>
        </p:blipFill>
        <p:spPr>
          <a:xfrm>
            <a:off x="457200" y="1645920"/>
            <a:ext cx="6467400" cy="4467960"/>
          </a:xfrm>
          <a:prstGeom prst="rect">
            <a:avLst/>
          </a:prstGeom>
          <a:ln w="0">
            <a:noFill/>
          </a:ln>
        </p:spPr>
      </p:pic>
      <p:sp>
        <p:nvSpPr>
          <p:cNvPr id="152"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sp>
        <p:nvSpPr>
          <p:cNvPr id="154" name="CustomShape 2"/>
          <p:cNvSpPr/>
          <p:nvPr/>
        </p:nvSpPr>
        <p:spPr>
          <a:xfrm>
            <a:off x="274320" y="6173280"/>
            <a:ext cx="777348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1"/>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3"/>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55" name="Grafik 239" descr=""/>
          <p:cNvPicPr/>
          <p:nvPr/>
        </p:nvPicPr>
        <p:blipFill>
          <a:blip r:embed="rId4"/>
          <a:stretch/>
        </p:blipFill>
        <p:spPr>
          <a:xfrm>
            <a:off x="457200" y="1645920"/>
            <a:ext cx="6467400" cy="4467960"/>
          </a:xfrm>
          <a:prstGeom prst="rect">
            <a:avLst/>
          </a:prstGeom>
          <a:ln w="0">
            <a:noFill/>
          </a:ln>
        </p:spPr>
      </p:pic>
      <p:pic>
        <p:nvPicPr>
          <p:cNvPr id="156" name="Grafik 240" descr=""/>
          <p:cNvPicPr/>
          <p:nvPr/>
        </p:nvPicPr>
        <p:blipFill>
          <a:blip r:embed="rId5"/>
          <a:stretch/>
        </p:blipFill>
        <p:spPr>
          <a:xfrm>
            <a:off x="7075440" y="1236960"/>
            <a:ext cx="4070880" cy="3051360"/>
          </a:xfrm>
          <a:prstGeom prst="rect">
            <a:avLst/>
          </a:prstGeom>
          <a:ln w="0">
            <a:noFill/>
          </a:ln>
        </p:spPr>
      </p:pic>
      <p:sp>
        <p:nvSpPr>
          <p:cNvPr id="157"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We only have one Planet </a:t>
            </a:r>
            <a:endParaRPr b="0" lang="en-GB" sz="2400" spc="-1" strike="noStrike">
              <a:solidFill>
                <a:srgbClr val="000000"/>
              </a:solidFill>
              <a:latin typeface="Arial"/>
            </a:endParaRPr>
          </a:p>
        </p:txBody>
      </p:sp>
      <p:pic>
        <p:nvPicPr>
          <p:cNvPr id="159" name="Grafik 243" descr=""/>
          <p:cNvPicPr/>
          <p:nvPr/>
        </p:nvPicPr>
        <p:blipFill>
          <a:blip r:embed="rId1"/>
          <a:srcRect l="0" t="9274" r="0" b="10773"/>
          <a:stretch/>
        </p:blipFill>
        <p:spPr>
          <a:xfrm>
            <a:off x="7299360" y="4572000"/>
            <a:ext cx="3755520" cy="1819080"/>
          </a:xfrm>
          <a:prstGeom prst="rect">
            <a:avLst/>
          </a:prstGeom>
          <a:ln w="0">
            <a:noFill/>
          </a:ln>
        </p:spPr>
      </p:pic>
      <p:sp>
        <p:nvSpPr>
          <p:cNvPr id="160" name="CustomShape 2"/>
          <p:cNvSpPr/>
          <p:nvPr/>
        </p:nvSpPr>
        <p:spPr>
          <a:xfrm>
            <a:off x="274320" y="6173280"/>
            <a:ext cx="7773480" cy="5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Sampa – https://commons.wikimedia.org/wiki/File:Baseline_water_stress.jpg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Kgbo –  https://commons.wikimedia.org/wiki/File:Closed_Wivenhoe_Dam_and_spillway,_August_2020.jpg  – </a:t>
            </a:r>
            <a:r>
              <a:rPr b="0" lang="en-US" sz="900" spc="-1" strike="noStrike" u="sng">
                <a:solidFill>
                  <a:srgbClr val="0000ff"/>
                </a:solidFill>
                <a:uFillTx/>
                <a:latin typeface="Roboto"/>
                <a:ea typeface="Roboto"/>
                <a:hlinkClick r:id="rId3"/>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3.Arian Zwegers – https://www.flickr.com/photos/azwegers/6226842732 – </a:t>
            </a:r>
            <a:r>
              <a:rPr b="0" lang="en-US" sz="900" spc="-1" strike="noStrike" u="sng">
                <a:solidFill>
                  <a:srgbClr val="0000ff"/>
                </a:solidFill>
                <a:uFillTx/>
                <a:latin typeface="Roboto"/>
                <a:ea typeface="Roboto"/>
                <a:hlinkClick r:id="rId4"/>
              </a:rPr>
              <a:t>CC BY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61" name="Grafik 245" descr=""/>
          <p:cNvPicPr/>
          <p:nvPr/>
        </p:nvPicPr>
        <p:blipFill>
          <a:blip r:embed="rId5"/>
          <a:stretch/>
        </p:blipFill>
        <p:spPr>
          <a:xfrm>
            <a:off x="457200" y="1645920"/>
            <a:ext cx="6467400" cy="4467960"/>
          </a:xfrm>
          <a:prstGeom prst="rect">
            <a:avLst/>
          </a:prstGeom>
          <a:ln w="0">
            <a:noFill/>
          </a:ln>
        </p:spPr>
      </p:pic>
      <p:pic>
        <p:nvPicPr>
          <p:cNvPr id="162" name="Grafik 246" descr=""/>
          <p:cNvPicPr/>
          <p:nvPr/>
        </p:nvPicPr>
        <p:blipFill>
          <a:blip r:embed="rId6"/>
          <a:stretch/>
        </p:blipFill>
        <p:spPr>
          <a:xfrm>
            <a:off x="7075440" y="1236960"/>
            <a:ext cx="4070880" cy="3051360"/>
          </a:xfrm>
          <a:prstGeom prst="rect">
            <a:avLst/>
          </a:prstGeom>
          <a:ln w="0">
            <a:noFill/>
          </a:ln>
        </p:spPr>
      </p:pic>
      <p:sp>
        <p:nvSpPr>
          <p:cNvPr id="163"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Resource Wars – Water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35520" y="4406760"/>
            <a:ext cx="10737360" cy="134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Environmental Pollution</a:t>
            </a:r>
            <a:endParaRPr b="0" lang="en-GB" sz="3000" spc="-1" strike="noStrike">
              <a:solidFill>
                <a:srgbClr val="000000"/>
              </a:solidFill>
              <a:latin typeface="Arial"/>
            </a:endParaRPr>
          </a:p>
        </p:txBody>
      </p:sp>
      <p:sp>
        <p:nvSpPr>
          <p:cNvPr id="165" name="CustomShape 2"/>
          <p:cNvSpPr/>
          <p:nvPr/>
        </p:nvSpPr>
        <p:spPr>
          <a:xfrm>
            <a:off x="335520" y="2906640"/>
            <a:ext cx="10737360" cy="148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95"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67"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a:t>
            </a:r>
            <a:r>
              <a:rPr b="1" i="1" lang="en-US" sz="1800" spc="-1" strike="noStrike" u="sng">
                <a:solidFill>
                  <a:srgbClr val="000000"/>
                </a:solidFill>
                <a:uFillTx/>
                <a:latin typeface="DejaVu Sans"/>
                <a:ea typeface="DejaVu Sans"/>
              </a:rPr>
              <a:t>Pollution</a:t>
            </a:r>
            <a:r>
              <a:rPr b="0" i="1" lang="en-US" sz="1800" spc="-1" strike="noStrike">
                <a:solidFill>
                  <a:srgbClr val="000000"/>
                </a:solidFill>
                <a:latin typeface="DejaVu Sans"/>
                <a:ea typeface="DejaVu Sans"/>
              </a:rPr>
              <a:t>, also called </a:t>
            </a:r>
            <a:r>
              <a:rPr b="1" i="1" lang="en-US" sz="1800" spc="-1" strike="noStrike" u="sng">
                <a:solidFill>
                  <a:srgbClr val="000000"/>
                </a:solidFill>
                <a:uFillTx/>
                <a:latin typeface="DejaVu Sans"/>
                <a:ea typeface="DejaVu Sans"/>
              </a:rPr>
              <a:t>environmental pollution</a:t>
            </a:r>
            <a:r>
              <a:rPr b="0" i="1" lang="en-US" sz="1800" spc="-1" strike="noStrike">
                <a:solidFill>
                  <a:srgbClr val="000000"/>
                </a:solidFill>
                <a:latin typeface="DejaVu Sans"/>
                <a:ea typeface="DejaVu Sans"/>
              </a:rPr>
              <a:t>, the addition of any substance (solid, liquid, or gas) or any form of energy (such as heat, sound, or radioactivity) to the environment at a rate faster than it can be dispersed, diluted, decomposed, recycled, or stored in some harmless form. </a:t>
            </a:r>
            <a:endParaRPr b="0" lang="en-GB" sz="1800" spc="-1" strike="noStrike">
              <a:solidFill>
                <a:srgbClr val="000000"/>
              </a:solidFill>
              <a:latin typeface="Arial"/>
            </a:endParaRPr>
          </a:p>
          <a:p>
            <a:pPr algn="ctr">
              <a:lnSpc>
                <a:spcPct val="100000"/>
              </a:lnSpc>
              <a:spcBef>
                <a:spcPts val="360"/>
              </a:spcBef>
            </a:pPr>
            <a:r>
              <a:rPr b="0" i="1" lang="en-US" sz="1800" spc="-1" strike="noStrike">
                <a:solidFill>
                  <a:srgbClr val="000000"/>
                </a:solidFill>
                <a:latin typeface="DejaVu Sans"/>
                <a:ea typeface="DejaVu Sans"/>
              </a:rPr>
              <a:t>The major kinds of pollution, usually classified by environment, are air pollution, water pollution, and land pollution.”</a:t>
            </a:r>
            <a:endParaRPr b="0" lang="en-GB" sz="1800" spc="-1" strike="noStrike">
              <a:solidFill>
                <a:srgbClr val="000000"/>
              </a:solidFill>
              <a:latin typeface="Arial"/>
            </a:endParaRPr>
          </a:p>
        </p:txBody>
      </p:sp>
      <p:sp>
        <p:nvSpPr>
          <p:cNvPr id="168"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169" name="CustomShape 4"/>
          <p:cNvSpPr/>
          <p:nvPr/>
        </p:nvSpPr>
        <p:spPr>
          <a:xfrm>
            <a:off x="361080" y="2926080"/>
            <a:ext cx="10787760" cy="20048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70" name="CustomShape 5"/>
          <p:cNvSpPr/>
          <p:nvPr/>
        </p:nvSpPr>
        <p:spPr>
          <a:xfrm>
            <a:off x="263520" y="6492240"/>
            <a:ext cx="107935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Nathanson, Jerry A.. "pollution". Encyclopedia Britannica, 22 Feb. 2022, https://www.britannica.com/science/pollution-environment. Accessed 11 April 2022.</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72" name="CustomShape 2"/>
          <p:cNvSpPr/>
          <p:nvPr/>
        </p:nvSpPr>
        <p:spPr>
          <a:xfrm>
            <a:off x="263520" y="6411600"/>
            <a:ext cx="777528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"Landfill at Upernavik" by ulalume – https://www.flickr.com/photos/96649248@N00/43867280734 – </a:t>
            </a:r>
            <a:r>
              <a:rPr b="0" lang="en-US" sz="900" spc="-1" strike="noStrike" u="sng">
                <a:solidFill>
                  <a:srgbClr val="0000ff"/>
                </a:solidFill>
                <a:uFillTx/>
                <a:latin typeface="Roboto"/>
                <a:ea typeface="Roboto"/>
                <a:hlinkClick r:id="rId1"/>
              </a:rPr>
              <a:t>CC BY-NC-ND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Christian Hüpfer – https://flic.kr/p/aKXw2F – </a:t>
            </a:r>
            <a:r>
              <a:rPr b="0" lang="en-US" sz="900" spc="-1" strike="noStrike" u="sng">
                <a:solidFill>
                  <a:srgbClr val="0000ff"/>
                </a:solidFill>
                <a:uFillTx/>
                <a:latin typeface="Roboto"/>
                <a:ea typeface="Roboto"/>
                <a:hlinkClick r:id="rId2"/>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173" name="Grafik 257" descr=""/>
          <p:cNvPicPr/>
          <p:nvPr/>
        </p:nvPicPr>
        <p:blipFill>
          <a:blip r:embed="rId3"/>
          <a:stretch/>
        </p:blipFill>
        <p:spPr>
          <a:xfrm>
            <a:off x="548640" y="1645920"/>
            <a:ext cx="5112360" cy="3832560"/>
          </a:xfrm>
          <a:prstGeom prst="rect">
            <a:avLst/>
          </a:prstGeom>
          <a:ln w="0">
            <a:noFill/>
          </a:ln>
        </p:spPr>
      </p:pic>
      <p:pic>
        <p:nvPicPr>
          <p:cNvPr id="174" name="Grafik 258" descr=""/>
          <p:cNvPicPr/>
          <p:nvPr/>
        </p:nvPicPr>
        <p:blipFill>
          <a:blip r:embed="rId4"/>
          <a:stretch/>
        </p:blipFill>
        <p:spPr>
          <a:xfrm>
            <a:off x="6035040" y="2661120"/>
            <a:ext cx="4947840" cy="3274560"/>
          </a:xfrm>
          <a:prstGeom prst="rect">
            <a:avLst/>
          </a:prstGeom>
          <a:ln w="0">
            <a:noFill/>
          </a:ln>
        </p:spPr>
      </p:pic>
      <p:sp>
        <p:nvSpPr>
          <p:cNvPr id="175" name="CustomShape 3"/>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Waste </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77" name="CustomShape 2"/>
          <p:cNvSpPr/>
          <p:nvPr/>
        </p:nvSpPr>
        <p:spPr>
          <a:xfrm>
            <a:off x="335520" y="1268280"/>
            <a:ext cx="5874840" cy="43020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3 of the 10 dirtiest European coal plants are located in Poland</a:t>
            </a:r>
            <a:endParaRPr b="0" lang="en-GB" sz="1800" spc="-1" strike="noStrike">
              <a:solidFill>
                <a:srgbClr val="000000"/>
              </a:solidFill>
              <a:latin typeface="Arial"/>
            </a:endParaRPr>
          </a:p>
          <a:p>
            <a:pPr marL="195120" indent="-1846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which country/countries are the other 7 dirtiest coal plants located?</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0952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7 of the 10 dirtiest European coal plants are located in </a:t>
            </a:r>
            <a:r>
              <a:rPr b="1" lang="en-US" sz="1800" spc="-1" strike="noStrike">
                <a:solidFill>
                  <a:srgbClr val="000000"/>
                </a:solidFill>
                <a:latin typeface="DejaVu Sans"/>
                <a:ea typeface="DejaVu Sans"/>
              </a:rPr>
              <a:t>GERMANY</a:t>
            </a:r>
            <a:endParaRPr b="0" lang="en-GB" sz="1800" spc="-1" strike="noStrike">
              <a:solidFill>
                <a:srgbClr val="000000"/>
              </a:solidFill>
              <a:latin typeface="Arial"/>
            </a:endParaRPr>
          </a:p>
        </p:txBody>
      </p:sp>
      <p:sp>
        <p:nvSpPr>
          <p:cNvPr id="178" name="CustomShape 3"/>
          <p:cNvSpPr/>
          <p:nvPr/>
        </p:nvSpPr>
        <p:spPr>
          <a:xfrm>
            <a:off x="4206240" y="721800"/>
            <a:ext cx="1087200" cy="33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79" name="Grafik 263" descr=""/>
          <p:cNvPicPr/>
          <p:nvPr/>
        </p:nvPicPr>
        <p:blipFill>
          <a:blip r:embed="rId1"/>
          <a:stretch/>
        </p:blipFill>
        <p:spPr>
          <a:xfrm>
            <a:off x="6949440" y="914400"/>
            <a:ext cx="3942360" cy="2837160"/>
          </a:xfrm>
          <a:prstGeom prst="rect">
            <a:avLst/>
          </a:prstGeom>
          <a:ln w="0">
            <a:noFill/>
          </a:ln>
        </p:spPr>
      </p:pic>
      <p:pic>
        <p:nvPicPr>
          <p:cNvPr id="180" name="Grafik 264" descr=""/>
          <p:cNvPicPr/>
          <p:nvPr/>
        </p:nvPicPr>
        <p:blipFill>
          <a:blip r:embed="rId2"/>
          <a:stretch/>
        </p:blipFill>
        <p:spPr>
          <a:xfrm>
            <a:off x="6949440" y="3931920"/>
            <a:ext cx="3970080" cy="2644200"/>
          </a:xfrm>
          <a:prstGeom prst="rect">
            <a:avLst/>
          </a:prstGeom>
          <a:ln w="0">
            <a:noFill/>
          </a:ln>
        </p:spPr>
      </p:pic>
      <p:sp>
        <p:nvSpPr>
          <p:cNvPr id="181" name="CustomShape 4"/>
          <p:cNvSpPr/>
          <p:nvPr/>
        </p:nvSpPr>
        <p:spPr>
          <a:xfrm>
            <a:off x="263520" y="6265440"/>
            <a:ext cx="7775280" cy="537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1. https://ember-climate.org/insights/research/top-10-emitters-in-the-eu-ets-2021/</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2. John Englart – https://www.flickr.com/photos/takver/11308053925/ – </a:t>
            </a:r>
            <a:r>
              <a:rPr b="0" lang="en-US" sz="900" spc="-1" strike="noStrike" u="sng">
                <a:solidFill>
                  <a:srgbClr val="0000ff"/>
                </a:solidFill>
                <a:uFillTx/>
                <a:latin typeface="Roboto"/>
                <a:ea typeface="Roboto"/>
                <a:hlinkClick r:id="rId3"/>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en-US" sz="900" spc="-1" strike="noStrike">
                <a:solidFill>
                  <a:srgbClr val="a6a6a6"/>
                </a:solidFill>
                <a:latin typeface="Roboto"/>
                <a:ea typeface="Roboto"/>
              </a:rPr>
              <a:t>3. John Englart – https://www.flickr.com/photos/takver/51658831095/ – </a:t>
            </a:r>
            <a:r>
              <a:rPr b="0" lang="en-US" sz="900" spc="-1" strike="noStrike" u="sng">
                <a:solidFill>
                  <a:srgbClr val="0000ff"/>
                </a:solidFill>
                <a:uFillTx/>
                <a:latin typeface="Roboto"/>
                <a:ea typeface="Roboto"/>
                <a:hlinkClick r:id="rId4"/>
              </a:rPr>
              <a:t>CC BY-SA 2.0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182" name="CustomShape 5"/>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Fossil Fuels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pic>
        <p:nvPicPr>
          <p:cNvPr id="184" name="Grafik 3_1" descr=""/>
          <p:cNvPicPr/>
          <p:nvPr/>
        </p:nvPicPr>
        <p:blipFill>
          <a:blip r:embed="rId1"/>
          <a:stretch/>
        </p:blipFill>
        <p:spPr>
          <a:xfrm>
            <a:off x="516600" y="1917360"/>
            <a:ext cx="5841360" cy="3012840"/>
          </a:xfrm>
          <a:prstGeom prst="rect">
            <a:avLst/>
          </a:prstGeom>
          <a:ln w="0">
            <a:noFill/>
          </a:ln>
        </p:spPr>
      </p:pic>
      <p:sp>
        <p:nvSpPr>
          <p:cNvPr id="185" name="CustomShape 2"/>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87" name="CustomShape 2"/>
          <p:cNvSpPr/>
          <p:nvPr/>
        </p:nvSpPr>
        <p:spPr>
          <a:xfrm>
            <a:off x="263520" y="6411600"/>
            <a:ext cx="1087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"Nuclear waste" by aaadrian365 is licensed with CC BY-NC 2.0. To view a copy of this license, visit </a:t>
            </a:r>
            <a:r>
              <a:rPr b="0" lang="en-US" sz="900" spc="-1" strike="noStrike" u="sng">
                <a:solidFill>
                  <a:srgbClr val="0000ff"/>
                </a:solidFill>
                <a:uFillTx/>
                <a:latin typeface="Roboto"/>
                <a:ea typeface="Roboto"/>
                <a:hlinkClick r:id="rId1"/>
              </a:rPr>
              <a:t>https://creativecommons.org/licenses/by-nc/2.0/</a:t>
            </a:r>
            <a:endParaRPr b="0" lang="en-GB" sz="900" spc="-1" strike="noStrike">
              <a:solidFill>
                <a:srgbClr val="000000"/>
              </a:solidFill>
              <a:latin typeface="Arial"/>
            </a:endParaRPr>
          </a:p>
        </p:txBody>
      </p:sp>
      <p:pic>
        <p:nvPicPr>
          <p:cNvPr id="188" name="Grafik 3_0" descr=""/>
          <p:cNvPicPr/>
          <p:nvPr/>
        </p:nvPicPr>
        <p:blipFill>
          <a:blip r:embed="rId2"/>
          <a:stretch/>
        </p:blipFill>
        <p:spPr>
          <a:xfrm>
            <a:off x="516600" y="1917360"/>
            <a:ext cx="5841360" cy="3012840"/>
          </a:xfrm>
          <a:prstGeom prst="rect">
            <a:avLst/>
          </a:prstGeom>
          <a:ln w="0">
            <a:noFill/>
          </a:ln>
        </p:spPr>
      </p:pic>
      <p:pic>
        <p:nvPicPr>
          <p:cNvPr id="189" name="Grafik 273" descr=""/>
          <p:cNvPicPr/>
          <p:nvPr/>
        </p:nvPicPr>
        <p:blipFill>
          <a:blip r:embed="rId3"/>
          <a:stretch/>
        </p:blipFill>
        <p:spPr>
          <a:xfrm>
            <a:off x="6701400" y="1674360"/>
            <a:ext cx="4513680" cy="3636720"/>
          </a:xfrm>
          <a:prstGeom prst="rect">
            <a:avLst/>
          </a:prstGeom>
          <a:ln w="0">
            <a:noFill/>
          </a:ln>
        </p:spPr>
      </p:pic>
      <p:sp>
        <p:nvSpPr>
          <p:cNvPr id="190" name="CustomShape 3"/>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92" name="CustomShape 2"/>
          <p:cNvSpPr/>
          <p:nvPr/>
        </p:nvSpPr>
        <p:spPr>
          <a:xfrm>
            <a:off x="263520" y="6411600"/>
            <a:ext cx="10874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193" name="CustomShape 3"/>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194" name="CustomShape 4"/>
          <p:cNvSpPr/>
          <p:nvPr/>
        </p:nvSpPr>
        <p:spPr>
          <a:xfrm>
            <a:off x="865440" y="2859120"/>
            <a:ext cx="992088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3240" algn="ctr">
              <a:lnSpc>
                <a:spcPct val="100000"/>
              </a:lnSpc>
            </a:pPr>
            <a:endParaRPr b="0" lang="en-GB" sz="2400" spc="-1" strike="noStrike">
              <a:solidFill>
                <a:srgbClr val="000000"/>
              </a:solidFill>
              <a:latin typeface="Arial"/>
            </a:endParaRPr>
          </a:p>
        </p:txBody>
      </p:sp>
      <p:sp>
        <p:nvSpPr>
          <p:cNvPr id="195" name="CustomShape 5"/>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197" name="CustomShape 2"/>
          <p:cNvSpPr/>
          <p:nvPr/>
        </p:nvSpPr>
        <p:spPr>
          <a:xfrm>
            <a:off x="335520" y="1268640"/>
            <a:ext cx="1074204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US" sz="2800" spc="-1" strike="noStrike">
                <a:solidFill>
                  <a:srgbClr val="ffffff"/>
                </a:solidFill>
                <a:latin typeface="DejaVu Sans"/>
                <a:ea typeface="DejaVu Sans"/>
              </a:rPr>
              <a:t> → </a:t>
            </a:r>
            <a:r>
              <a:rPr b="1" lang="en-US" sz="2800" spc="-1" strike="noStrike">
                <a:solidFill>
                  <a:srgbClr val="ffffff"/>
                </a:solidFill>
                <a:latin typeface="DejaVu Sans"/>
                <a:ea typeface="DejaVu Sans"/>
              </a:rPr>
              <a:t>40,000 generations will have to live with the waste</a:t>
            </a:r>
            <a:endParaRPr b="0" lang="en-GB" sz="2800" spc="-1" strike="noStrike">
              <a:solidFill>
                <a:srgbClr val="000000"/>
              </a:solidFill>
              <a:latin typeface="Arial"/>
            </a:endParaRPr>
          </a:p>
        </p:txBody>
      </p:sp>
      <p:sp>
        <p:nvSpPr>
          <p:cNvPr id="198" name="CustomShape 3"/>
          <p:cNvSpPr/>
          <p:nvPr/>
        </p:nvSpPr>
        <p:spPr>
          <a:xfrm>
            <a:off x="865440" y="2859120"/>
            <a:ext cx="9920880" cy="187272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240" algn="ctr">
              <a:lnSpc>
                <a:spcPct val="100000"/>
              </a:lnSpc>
            </a:pPr>
            <a:r>
              <a:rPr b="1" lang="en-US" sz="2400" spc="-1" strike="noStrike">
                <a:solidFill>
                  <a:srgbClr val="595959"/>
                </a:solidFill>
                <a:latin typeface="DejaVu Sans"/>
                <a:ea typeface="DejaVu Sans"/>
              </a:rPr>
              <a:t>→ </a:t>
            </a:r>
            <a:r>
              <a:rPr b="1" lang="en-US" sz="2400" spc="-1" strike="noStrike">
                <a:solidFill>
                  <a:srgbClr val="595959"/>
                </a:solidFill>
                <a:latin typeface="DejaVu Sans"/>
                <a:ea typeface="DejaVu Sans"/>
              </a:rPr>
              <a:t>2 generations profited from cheap nuclear energy</a:t>
            </a:r>
            <a:endParaRPr b="0" lang="en-GB" sz="2400" spc="-1" strike="noStrike">
              <a:solidFill>
                <a:srgbClr val="000000"/>
              </a:solidFill>
              <a:latin typeface="Arial"/>
            </a:endParaRPr>
          </a:p>
          <a:p>
            <a:pPr marL="3240" algn="ctr">
              <a:lnSpc>
                <a:spcPct val="100000"/>
              </a:lnSpc>
            </a:pPr>
            <a:r>
              <a:rPr b="1" lang="en-US" sz="2400" spc="-1" strike="noStrike">
                <a:solidFill>
                  <a:srgbClr val="595959"/>
                </a:solidFill>
                <a:latin typeface="DejaVu Sans"/>
                <a:ea typeface="DejaVu Sans"/>
              </a:rPr>
              <a:t> → </a:t>
            </a:r>
            <a:r>
              <a:rPr b="1" lang="en-US" sz="2400" spc="-1" strike="noStrike">
                <a:solidFill>
                  <a:srgbClr val="595959"/>
                </a:solidFill>
                <a:latin typeface="DejaVu Sans"/>
                <a:ea typeface="DejaVu Sans"/>
              </a:rPr>
              <a:t>40,000 generation will have to live with the waste</a:t>
            </a:r>
            <a:endParaRPr b="0" lang="en-GB" sz="2400" spc="-1" strike="noStrike">
              <a:solidFill>
                <a:srgbClr val="000000"/>
              </a:solidFill>
              <a:latin typeface="Arial"/>
            </a:endParaRPr>
          </a:p>
        </p:txBody>
      </p:sp>
      <p:sp>
        <p:nvSpPr>
          <p:cNvPr id="199" name="CustomShape 4"/>
          <p:cNvSpPr/>
          <p:nvPr/>
        </p:nvSpPr>
        <p:spPr>
          <a:xfrm>
            <a:off x="263520" y="6411600"/>
            <a:ext cx="10874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u="sng">
                <a:solidFill>
                  <a:srgbClr val="0000ff"/>
                </a:solidFill>
                <a:uFillTx/>
                <a:latin typeface="DejaVu Sans"/>
                <a:ea typeface="Roboto"/>
                <a:hlinkClick r:id="rId1"/>
              </a:rPr>
              <a:t>https://www.spiegel.de/wissenschaft/technik/endlager-suche-was-wie-viel-und-wohin-damit-die-deutsche-atommuell-bilanz-a-7a153ba3-029a-4e55-adaf-3312b7427d9e</a:t>
            </a:r>
            <a:endParaRPr b="0" lang="en-GB" sz="900" spc="-1" strike="noStrike">
              <a:solidFill>
                <a:srgbClr val="000000"/>
              </a:solidFill>
              <a:latin typeface="Arial"/>
            </a:endParaRPr>
          </a:p>
        </p:txBody>
      </p:sp>
      <p:sp>
        <p:nvSpPr>
          <p:cNvPr id="200" name="CustomShape 5"/>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1</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pic>
        <p:nvPicPr>
          <p:cNvPr id="202" name="Grafik 286" descr=""/>
          <p:cNvPicPr/>
          <p:nvPr/>
        </p:nvPicPr>
        <p:blipFill>
          <a:blip r:embed="rId1"/>
          <a:stretch/>
        </p:blipFill>
        <p:spPr>
          <a:xfrm>
            <a:off x="2514600" y="1734840"/>
            <a:ext cx="5300640" cy="3974040"/>
          </a:xfrm>
          <a:prstGeom prst="rect">
            <a:avLst/>
          </a:prstGeom>
          <a:ln w="0">
            <a:noFill/>
          </a:ln>
        </p:spPr>
      </p:pic>
      <p:sp>
        <p:nvSpPr>
          <p:cNvPr id="203" name="CustomShape 2"/>
          <p:cNvSpPr/>
          <p:nvPr/>
        </p:nvSpPr>
        <p:spPr>
          <a:xfrm>
            <a:off x="263520" y="6051600"/>
            <a:ext cx="1087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204" name="CustomShape 3"/>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06" name="CustomShape 2"/>
          <p:cNvSpPr/>
          <p:nvPr/>
        </p:nvSpPr>
        <p:spPr>
          <a:xfrm>
            <a:off x="263520" y="6411600"/>
            <a:ext cx="7412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207" name="CustomShape 3"/>
          <p:cNvSpPr/>
          <p:nvPr/>
        </p:nvSpPr>
        <p:spPr>
          <a:xfrm>
            <a:off x="335520" y="1268280"/>
            <a:ext cx="287856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That is a credit card every week!</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208" name="Grafik 292" descr=""/>
          <p:cNvPicPr/>
          <p:nvPr/>
        </p:nvPicPr>
        <p:blipFill>
          <a:blip r:embed="rId1"/>
          <a:stretch/>
        </p:blipFill>
        <p:spPr>
          <a:xfrm>
            <a:off x="4669560" y="1734840"/>
            <a:ext cx="5300640" cy="3974040"/>
          </a:xfrm>
          <a:prstGeom prst="rect">
            <a:avLst/>
          </a:prstGeom>
          <a:ln w="0">
            <a:noFill/>
          </a:ln>
        </p:spPr>
      </p:pic>
      <p:sp>
        <p:nvSpPr>
          <p:cNvPr id="209" name="CustomShape 4"/>
          <p:cNvSpPr/>
          <p:nvPr/>
        </p:nvSpPr>
        <p:spPr>
          <a:xfrm>
            <a:off x="263520" y="6051600"/>
            <a:ext cx="1087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a:t>
            </a:r>
            <a:r>
              <a:rPr b="0" lang="en-US" sz="900" spc="-1" strike="noStrike" u="sng">
                <a:solidFill>
                  <a:srgbClr val="0000ff"/>
                </a:solidFill>
                <a:uFillTx/>
                <a:latin typeface="Roboto"/>
                <a:ea typeface="Roboto"/>
                <a:hlinkClick r:id="rId2"/>
              </a:rPr>
              <a:t>https://creativecommons.org/licenses/by-sa/4.0/</a:t>
            </a:r>
            <a:endParaRPr b="0" lang="en-GB" sz="900" spc="-1" strike="noStrike">
              <a:solidFill>
                <a:srgbClr val="000000"/>
              </a:solidFill>
              <a:latin typeface="Arial"/>
            </a:endParaRPr>
          </a:p>
        </p:txBody>
      </p:sp>
      <p:sp>
        <p:nvSpPr>
          <p:cNvPr id="210" name="CustomShape 5"/>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12" name="CustomShape 2"/>
          <p:cNvSpPr/>
          <p:nvPr/>
        </p:nvSpPr>
        <p:spPr>
          <a:xfrm>
            <a:off x="263520" y="6411600"/>
            <a:ext cx="7412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Wijnand de Wit and Nathan Bigaud for the WWF (2019) – No Plastic in Nature: </a:t>
            </a:r>
            <a:r>
              <a:rPr b="0" lang="en-US" sz="900" spc="-1" strike="noStrike">
                <a:solidFill>
                  <a:srgbClr val="a6a6a6"/>
                </a:solidFill>
                <a:latin typeface="Roboto"/>
                <a:ea typeface="Roboto"/>
              </a:rPr>
              <a:t>Assessing Plastic Ingestion from Nature to People.</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213" name="CustomShape 3"/>
          <p:cNvSpPr/>
          <p:nvPr/>
        </p:nvSpPr>
        <p:spPr>
          <a:xfrm>
            <a:off x="335520" y="1268280"/>
            <a:ext cx="287856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 are consuming about 2000 tiny pieces of plastic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That is a credit card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pic>
        <p:nvPicPr>
          <p:cNvPr id="214" name="Grafik 298" descr=""/>
          <p:cNvPicPr/>
          <p:nvPr/>
        </p:nvPicPr>
        <p:blipFill>
          <a:blip r:embed="rId1"/>
          <a:stretch/>
        </p:blipFill>
        <p:spPr>
          <a:xfrm>
            <a:off x="4669200" y="1734840"/>
            <a:ext cx="5300640" cy="3974040"/>
          </a:xfrm>
          <a:prstGeom prst="rect">
            <a:avLst/>
          </a:prstGeom>
          <a:ln w="0">
            <a:noFill/>
          </a:ln>
        </p:spPr>
      </p:pic>
      <p:sp>
        <p:nvSpPr>
          <p:cNvPr id="215" name="CustomShape 4"/>
          <p:cNvSpPr/>
          <p:nvPr/>
        </p:nvSpPr>
        <p:spPr>
          <a:xfrm>
            <a:off x="263520" y="6051600"/>
            <a:ext cx="1087416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"Pollution Plastique" by Mouenthias is licensed with CC BY-SA 4.0. To view a copy of this license, visit https://creativecommons.org/licenses/by-sa/4.0/ </a:t>
            </a:r>
            <a:endParaRPr b="0" lang="en-GB" sz="900" spc="-1" strike="noStrike">
              <a:solidFill>
                <a:srgbClr val="000000"/>
              </a:solidFill>
              <a:latin typeface="Arial"/>
            </a:endParaRPr>
          </a:p>
        </p:txBody>
      </p:sp>
      <p:sp>
        <p:nvSpPr>
          <p:cNvPr id="216" name="CustomShape 5"/>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Horrible Waste Management – Example 2</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35520" y="4406760"/>
            <a:ext cx="10737360" cy="134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E02 – Your Personal Carbon Footprint</a:t>
            </a:r>
            <a:endParaRPr b="0" lang="en-GB" sz="3000" spc="-1" strike="noStrike">
              <a:solidFill>
                <a:srgbClr val="000000"/>
              </a:solidFill>
              <a:latin typeface="Arial"/>
            </a:endParaRPr>
          </a:p>
        </p:txBody>
      </p:sp>
      <p:sp>
        <p:nvSpPr>
          <p:cNvPr id="97" name="CustomShape 2"/>
          <p:cNvSpPr/>
          <p:nvPr/>
        </p:nvSpPr>
        <p:spPr>
          <a:xfrm>
            <a:off x="335520" y="2906640"/>
            <a:ext cx="10737360" cy="148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18" name="CustomShape 2"/>
          <p:cNvSpPr/>
          <p:nvPr/>
        </p:nvSpPr>
        <p:spPr>
          <a:xfrm>
            <a:off x="263520" y="6411600"/>
            <a:ext cx="7412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pic>
        <p:nvPicPr>
          <p:cNvPr id="219" name="Grafik 303" descr=""/>
          <p:cNvPicPr/>
          <p:nvPr/>
        </p:nvPicPr>
        <p:blipFill>
          <a:blip r:embed="rId1"/>
          <a:stretch/>
        </p:blipFill>
        <p:spPr>
          <a:xfrm>
            <a:off x="2583000" y="914400"/>
            <a:ext cx="7122960" cy="5749200"/>
          </a:xfrm>
          <a:prstGeom prst="rect">
            <a:avLst/>
          </a:prstGeom>
          <a:ln w="0">
            <a:noFill/>
          </a:ln>
        </p:spPr>
      </p:pic>
      <p:sp>
        <p:nvSpPr>
          <p:cNvPr id="220" name="CustomShape 3"/>
          <p:cNvSpPr/>
          <p:nvPr/>
        </p:nvSpPr>
        <p:spPr>
          <a:xfrm>
            <a:off x="335520" y="1232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21" name="CustomShape 4"/>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23" name="CustomShape 2"/>
          <p:cNvSpPr/>
          <p:nvPr/>
        </p:nvSpPr>
        <p:spPr>
          <a:xfrm>
            <a:off x="263520" y="6411600"/>
            <a:ext cx="74124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Figure adapted from: Ellen MacArthur Foundation (2016) – </a:t>
            </a:r>
            <a:r>
              <a:rPr b="0" lang="en-US" sz="900" spc="-1" strike="noStrike">
                <a:solidFill>
                  <a:srgbClr val="a6a6a6"/>
                </a:solidFill>
                <a:latin typeface="Roboto"/>
                <a:ea typeface="Roboto"/>
              </a:rPr>
              <a:t>THE NEW PLASTICS ECONOMY</a:t>
            </a:r>
            <a:endParaRPr b="0" lang="en-GB" sz="900" spc="-1" strike="noStrike">
              <a:solidFill>
                <a:srgbClr val="000000"/>
              </a:solidFill>
              <a:latin typeface="Arial"/>
            </a:endParaRPr>
          </a:p>
        </p:txBody>
      </p:sp>
      <p:sp>
        <p:nvSpPr>
          <p:cNvPr id="224" name="CustomShape 3"/>
          <p:cNvSpPr/>
          <p:nvPr/>
        </p:nvSpPr>
        <p:spPr>
          <a:xfrm>
            <a:off x="335520" y="1268280"/>
            <a:ext cx="2878560" cy="50295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2050, there will be more plastic than fish in the ocean (by weight)</a:t>
            </a:r>
            <a:r>
              <a:rPr b="0" lang="en-US" sz="1800" spc="-1" strike="noStrike">
                <a:solidFill>
                  <a:srgbClr val="ffffff"/>
                </a:solidFill>
                <a:latin typeface="DejaVu Sans"/>
                <a:ea typeface="DejaVu Sans"/>
              </a:rPr>
              <a:t> is a credit card every week!</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That’s approximately 21 grams a month, or just over 250 grams a year.</a:t>
            </a:r>
            <a:endParaRPr b="0" lang="en-GB" sz="1800" spc="-1" strike="noStrike">
              <a:solidFill>
                <a:srgbClr val="000000"/>
              </a:solidFill>
              <a:latin typeface="Arial"/>
            </a:endParaRPr>
          </a:p>
        </p:txBody>
      </p:sp>
      <p:sp>
        <p:nvSpPr>
          <p:cNvPr id="225" name="CustomShape 4"/>
          <p:cNvSpPr/>
          <p:nvPr/>
        </p:nvSpPr>
        <p:spPr>
          <a:xfrm>
            <a:off x="335520" y="1232640"/>
            <a:ext cx="10742040" cy="492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26" name="CustomShape 5"/>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Global Flows of Plastic Packaging Materials in 2013</a:t>
            </a:r>
            <a:endParaRPr b="0" lang="en-GB" sz="2200" spc="-1" strike="noStrike">
              <a:solidFill>
                <a:srgbClr val="000000"/>
              </a:solidFill>
              <a:latin typeface="Arial"/>
            </a:endParaRPr>
          </a:p>
        </p:txBody>
      </p:sp>
      <p:pic>
        <p:nvPicPr>
          <p:cNvPr id="227" name="Grafik 311" descr=""/>
          <p:cNvPicPr/>
          <p:nvPr/>
        </p:nvPicPr>
        <p:blipFill>
          <a:blip r:embed="rId1"/>
          <a:stretch/>
        </p:blipFill>
        <p:spPr>
          <a:xfrm>
            <a:off x="2815560" y="936000"/>
            <a:ext cx="7229520" cy="59266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29"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ffffff"/>
                </a:solidFill>
                <a:latin typeface="DejaVu Sans"/>
                <a:ea typeface="DejaVu Sans"/>
              </a:rPr>
              <a:t>I am </a:t>
            </a:r>
            <a:r>
              <a:rPr b="1" lang="en-US" sz="1800" spc="-1" strike="noStrike" u="sng">
                <a:solidFill>
                  <a:srgbClr val="ffffff"/>
                </a:solidFill>
                <a:uFillTx/>
                <a:latin typeface="DejaVu Sans"/>
                <a:ea typeface="DejaVu Sans"/>
              </a:rPr>
              <a:t>not</a:t>
            </a:r>
            <a:r>
              <a:rPr b="1" lang="en-US" sz="1800" spc="-1" strike="noStrike">
                <a:solidFill>
                  <a:srgbClr val="ffffff"/>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GB" sz="1800" spc="-1" strike="noStrike">
              <a:solidFill>
                <a:srgbClr val="000000"/>
              </a:solidFill>
              <a:latin typeface="Arial"/>
            </a:endParaRPr>
          </a:p>
        </p:txBody>
      </p:sp>
      <p:sp>
        <p:nvSpPr>
          <p:cNvPr id="230"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32"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Buying less (only the essentials) is way more effective than recycling.</a:t>
            </a:r>
            <a:endParaRPr b="0" lang="en-GB" sz="1800" spc="-1" strike="noStrike">
              <a:solidFill>
                <a:srgbClr val="000000"/>
              </a:solidFill>
              <a:latin typeface="Arial"/>
            </a:endParaRPr>
          </a:p>
        </p:txBody>
      </p:sp>
      <p:sp>
        <p:nvSpPr>
          <p:cNvPr id="233"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Environmental Pollution</a:t>
            </a:r>
            <a:endParaRPr b="0" lang="en-GB" sz="2400" spc="-1" strike="noStrike">
              <a:solidFill>
                <a:srgbClr val="000000"/>
              </a:solidFill>
              <a:latin typeface="Arial"/>
            </a:endParaRPr>
          </a:p>
        </p:txBody>
      </p:sp>
      <p:sp>
        <p:nvSpPr>
          <p:cNvPr id="235" name="CustomShape 2"/>
          <p:cNvSpPr/>
          <p:nvPr/>
        </p:nvSpPr>
        <p:spPr>
          <a:xfrm>
            <a:off x="335520" y="1268280"/>
            <a:ext cx="1062936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Recycling often requires a lot of energy</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Some materials cannot be recycled at all (yet)</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Impurities are challenging</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Often requires a lot of manual labor</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Recycled material often with lower quality than input material</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False sense of safety!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I am </a:t>
            </a:r>
            <a:r>
              <a:rPr b="1" lang="en-US" sz="1800" spc="-1" strike="noStrike" u="sng">
                <a:solidFill>
                  <a:srgbClr val="000000"/>
                </a:solidFill>
                <a:uFillTx/>
                <a:latin typeface="DejaVu Sans"/>
                <a:ea typeface="DejaVu Sans"/>
              </a:rPr>
              <a:t>not</a:t>
            </a:r>
            <a:r>
              <a:rPr b="1" lang="en-US" sz="1800" spc="-1" strike="noStrike">
                <a:solidFill>
                  <a:srgbClr val="000000"/>
                </a:solidFill>
                <a:latin typeface="DejaVu Sans"/>
                <a:ea typeface="DejaVu Sans"/>
              </a:rPr>
              <a:t> saying you should stop recycling!</a:t>
            </a:r>
            <a:endParaRPr b="0" lang="en-GB" sz="1800" spc="-1" strike="noStrike">
              <a:solidFill>
                <a:srgbClr val="000000"/>
              </a:solidFill>
              <a:latin typeface="Arial"/>
            </a:endParaRPr>
          </a:p>
          <a:p>
            <a:pPr algn="ctr">
              <a:lnSpc>
                <a:spcPct val="100000"/>
              </a:lnSpc>
              <a:spcBef>
                <a:spcPts val="360"/>
              </a:spcBef>
            </a:pPr>
            <a:r>
              <a:rPr b="1"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Recycling is great but it is better to make sure that we do not have to recycle anything.</a:t>
            </a:r>
            <a:endParaRPr b="0" lang="en-GB"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Buying less (e.g., only the essentials) is way more effective.</a:t>
            </a:r>
            <a:endParaRPr b="0" lang="en-GB" sz="1800" spc="-1" strike="noStrike">
              <a:solidFill>
                <a:srgbClr val="000000"/>
              </a:solidFill>
              <a:latin typeface="Arial"/>
            </a:endParaRPr>
          </a:p>
        </p:txBody>
      </p:sp>
      <p:sp>
        <p:nvSpPr>
          <p:cNvPr id="236"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Limits to Recycling</a:t>
            </a:r>
            <a:endParaRPr b="0" lang="en-GB" sz="2200" spc="-1" strike="noStrike">
              <a:solidFill>
                <a:srgbClr val="000000"/>
              </a:solidFill>
              <a:latin typeface="Arial"/>
            </a:endParaRPr>
          </a:p>
        </p:txBody>
      </p:sp>
      <p:sp>
        <p:nvSpPr>
          <p:cNvPr id="237" name="CustomShape 4"/>
          <p:cNvSpPr/>
          <p:nvPr/>
        </p:nvSpPr>
        <p:spPr>
          <a:xfrm>
            <a:off x="335520" y="5943600"/>
            <a:ext cx="3466800" cy="1080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500" spc="-1" strike="noStrike">
                <a:solidFill>
                  <a:srgbClr val="000000"/>
                </a:solidFill>
                <a:latin typeface="DejaVu Sans"/>
                <a:ea typeface="DejaVu Sans"/>
              </a:rPr>
              <a:t>“</a:t>
            </a:r>
            <a:r>
              <a:rPr b="0" i="1" lang="en-US" sz="1500" spc="-1" strike="noStrike">
                <a:solidFill>
                  <a:srgbClr val="000000"/>
                </a:solidFill>
                <a:latin typeface="DejaVu Sans"/>
                <a:ea typeface="DejaVu Sans"/>
              </a:rPr>
              <a:t>We buy things we don't need, to impress people we don't like.” - Tyler Durden / Chuck Palahniuk</a:t>
            </a:r>
            <a:endParaRPr b="0" lang="en-GB"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4406760"/>
            <a:ext cx="10737360" cy="134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239" name="CustomShape 2"/>
          <p:cNvSpPr/>
          <p:nvPr/>
        </p:nvSpPr>
        <p:spPr>
          <a:xfrm>
            <a:off x="335520" y="2906640"/>
            <a:ext cx="10737360" cy="148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241" name="CustomShape 2"/>
          <p:cNvSpPr/>
          <p:nvPr/>
        </p:nvSpPr>
        <p:spPr>
          <a:xfrm>
            <a:off x="335520" y="1268640"/>
            <a:ext cx="10738800" cy="502632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Personal carbon footprint and greenwashing</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Basic concepts and definitions related to sustainability, resources, environmental pollution </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The limits to recycling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520" y="4406760"/>
            <a:ext cx="10737360" cy="134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Exercise E03</a:t>
            </a:r>
            <a:endParaRPr b="0" lang="en-GB" sz="3000" spc="-1" strike="noStrike">
              <a:solidFill>
                <a:srgbClr val="000000"/>
              </a:solidFill>
              <a:latin typeface="Arial"/>
            </a:endParaRPr>
          </a:p>
        </p:txBody>
      </p:sp>
      <p:sp>
        <p:nvSpPr>
          <p:cNvPr id="243" name="CustomShape 2"/>
          <p:cNvSpPr/>
          <p:nvPr/>
        </p:nvSpPr>
        <p:spPr>
          <a:xfrm>
            <a:off x="335520" y="2906640"/>
            <a:ext cx="10737360" cy="148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Exercise E03</a:t>
            </a:r>
            <a:endParaRPr b="0" lang="en-GB" sz="2400" spc="-1" strike="noStrike">
              <a:solidFill>
                <a:srgbClr val="000000"/>
              </a:solidFill>
              <a:latin typeface="Arial"/>
            </a:endParaRPr>
          </a:p>
        </p:txBody>
      </p:sp>
      <p:sp>
        <p:nvSpPr>
          <p:cNvPr id="245" name="CustomShape 2"/>
          <p:cNvSpPr/>
          <p:nvPr/>
        </p:nvSpPr>
        <p:spPr>
          <a:xfrm>
            <a:off x="335520" y="1268280"/>
            <a:ext cx="10738800" cy="50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Get the largest jar that you can find (either at your own place, or ask your friends).</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Collect all the trash that you are producing in the upcoming week (except for bio-waste that is supposed to go into the green trash bin) – starting on Thursday (04.05.2023 – 00:01) until Tuesday (09.05.2023 – 23:59).</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How many days of trash can you fit into your jar?</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result according to the submission guidelines posted in the exercise sheet → </a:t>
            </a:r>
            <a:r>
              <a:rPr b="0" lang="en-US" sz="1800" spc="-1" strike="noStrike" u="sng">
                <a:solidFill>
                  <a:srgbClr val="0000ff"/>
                </a:solidFill>
                <a:uFillTx/>
                <a:latin typeface="DejaVu Sans"/>
                <a:ea typeface="DejaVu Sans"/>
                <a:hlinkClick r:id="rId1"/>
              </a:rPr>
              <a:t>E03</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246" name="CustomShape 3"/>
          <p:cNvSpPr/>
          <p:nvPr/>
        </p:nvSpPr>
        <p:spPr>
          <a:xfrm>
            <a:off x="43272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Household Waste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Additional Resources</a:t>
            </a:r>
            <a:endParaRPr b="0" lang="en-GB" sz="2400" spc="-1" strike="noStrike">
              <a:solidFill>
                <a:srgbClr val="000000"/>
              </a:solidFill>
              <a:latin typeface="Arial"/>
            </a:endParaRPr>
          </a:p>
        </p:txBody>
      </p:sp>
      <p:sp>
        <p:nvSpPr>
          <p:cNvPr id="248" name="CustomShape 2"/>
          <p:cNvSpPr/>
          <p:nvPr/>
        </p:nvSpPr>
        <p:spPr>
          <a:xfrm>
            <a:off x="335520" y="1268640"/>
            <a:ext cx="10738800" cy="5026320"/>
          </a:xfrm>
          <a:prstGeom prst="rect">
            <a:avLst/>
          </a:prstGeom>
          <a:noFill/>
          <a:ln w="0">
            <a:noFill/>
          </a:ln>
        </p:spPr>
        <p:style>
          <a:lnRef idx="0"/>
          <a:fillRef idx="0"/>
          <a:effectRef idx="0"/>
          <a:fontRef idx="minor"/>
        </p:style>
        <p:txBody>
          <a:bodyPr lIns="90000" rIns="90000" tIns="45000" bIns="45000" anchor="ctr">
            <a:noAutofit/>
          </a:bodyPr>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GB" sz="1800" spc="-1" strike="noStrike">
              <a:solidFill>
                <a:srgbClr val="000000"/>
              </a:solidFill>
              <a:latin typeface="Arial"/>
            </a:endParaRPr>
          </a:p>
          <a:p>
            <a:pPr marL="195120" indent="-18288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Podcast </a:t>
            </a:r>
            <a:r>
              <a:rPr b="0" i="1" lang="en-US" sz="1800" spc="-1" strike="noStrike">
                <a:solidFill>
                  <a:srgbClr val="000000"/>
                </a:solidFill>
                <a:latin typeface="DejaVu Sans"/>
                <a:ea typeface="DejaVu Sans"/>
              </a:rPr>
              <a:t>How to Save a Planet</a:t>
            </a:r>
            <a:r>
              <a:rPr b="0" lang="en-US" sz="1800" spc="-1" strike="noStrike">
                <a:solidFill>
                  <a:srgbClr val="000000"/>
                </a:solidFill>
                <a:latin typeface="DejaVu Sans"/>
                <a:ea typeface="DejaVu Sans"/>
              </a:rPr>
              <a:t> – “Sacrifice Zones: ProPublica Takes Us Inside America’s Toxic Hotspots (2022) – </a:t>
            </a:r>
            <a:r>
              <a:rPr b="0" lang="en-US" sz="1800" spc="-1" strike="noStrike" u="sng">
                <a:solidFill>
                  <a:srgbClr val="0000ff"/>
                </a:solidFill>
                <a:uFillTx/>
                <a:latin typeface="DejaVu Sans"/>
                <a:ea typeface="DejaVu Sans"/>
                <a:hlinkClick r:id="rId1"/>
              </a:rPr>
              <a:t>Link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35520" y="764640"/>
            <a:ext cx="10743480" cy="494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99" name="CustomShape 2"/>
          <p:cNvSpPr/>
          <p:nvPr/>
        </p:nvSpPr>
        <p:spPr>
          <a:xfrm>
            <a:off x="394560" y="1148040"/>
            <a:ext cx="10347840" cy="4885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Results E02</a:t>
            </a:r>
            <a:endParaRPr b="0" lang="en-GB" sz="2200" spc="-1" strike="noStrike">
              <a:solidFill>
                <a:srgbClr val="000000"/>
              </a:solidFill>
              <a:latin typeface="Arial"/>
            </a:endParaRPr>
          </a:p>
        </p:txBody>
      </p:sp>
      <p:pic>
        <p:nvPicPr>
          <p:cNvPr id="100" name="Grafik 1" descr=""/>
          <p:cNvPicPr/>
          <p:nvPr/>
        </p:nvPicPr>
        <p:blipFill>
          <a:blip r:embed="rId1"/>
          <a:srcRect l="0" t="0" r="1141" b="1360"/>
          <a:stretch/>
        </p:blipFill>
        <p:spPr>
          <a:xfrm>
            <a:off x="2794320" y="1259640"/>
            <a:ext cx="6771600" cy="53053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1268640"/>
            <a:ext cx="10738800" cy="5026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250" name="CustomShape 2"/>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102" name="CustomShape 2"/>
          <p:cNvSpPr/>
          <p:nvPr/>
        </p:nvSpPr>
        <p:spPr>
          <a:xfrm>
            <a:off x="865440" y="2859120"/>
            <a:ext cx="9917640" cy="18694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1" lang="en-US" sz="2800" spc="-1" strike="noStrike">
                <a:solidFill>
                  <a:srgbClr val="000000"/>
                </a:solidFill>
                <a:latin typeface="DejaVu Sans"/>
                <a:ea typeface="DejaVu Sans"/>
              </a:rPr>
              <a:t>So we just reduce our CO2 footprint and we are good?</a:t>
            </a:r>
            <a:endParaRPr b="0" lang="en-GB" sz="2800" spc="-1" strike="noStrike">
              <a:solidFill>
                <a:srgbClr val="000000"/>
              </a:solidFill>
              <a:latin typeface="Arial"/>
            </a:endParaRPr>
          </a:p>
        </p:txBody>
      </p:sp>
      <p:sp>
        <p:nvSpPr>
          <p:cNvPr id="103" name="CustomShape 3"/>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Problem already solved?</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105" name="CustomShape 2"/>
          <p:cNvSpPr/>
          <p:nvPr/>
        </p:nvSpPr>
        <p:spPr>
          <a:xfrm>
            <a:off x="263520" y="6411600"/>
            <a:ext cx="64663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https://blogs.microsoft.com/blog/2020/01/16/microsoft-will-be-carbon-negative-by-2030/</a:t>
            </a:r>
            <a:endParaRPr b="0" lang="en-GB" sz="900" spc="-1" strike="noStrike">
              <a:solidFill>
                <a:srgbClr val="000000"/>
              </a:solidFill>
              <a:latin typeface="Arial"/>
            </a:endParaRPr>
          </a:p>
        </p:txBody>
      </p:sp>
      <p:sp>
        <p:nvSpPr>
          <p:cNvPr id="106" name="CustomShape 3"/>
          <p:cNvSpPr/>
          <p:nvPr/>
        </p:nvSpPr>
        <p:spPr>
          <a:xfrm>
            <a:off x="865440" y="1828800"/>
            <a:ext cx="9917640" cy="28998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By 2030 Microsoft will be carbon negative, and by 2050 Microsoft will remove from the environment all the carbon the company has emitted either directly or by electrical consumption since it was founded in 1975.”</a:t>
            </a:r>
            <a:endParaRPr b="0" lang="en-GB" sz="2800" spc="-1" strike="noStrike">
              <a:solidFill>
                <a:srgbClr val="000000"/>
              </a:solidFill>
              <a:latin typeface="Arial"/>
            </a:endParaRPr>
          </a:p>
        </p:txBody>
      </p:sp>
      <p:sp>
        <p:nvSpPr>
          <p:cNvPr id="107" name="CustomShape 4"/>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Microsoft will be Carbon Negative by 2030</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109" name="CustomShape 2"/>
          <p:cNvSpPr/>
          <p:nvPr/>
        </p:nvSpPr>
        <p:spPr>
          <a:xfrm>
            <a:off x="263520" y="6411600"/>
            <a:ext cx="7503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https://www.apple.com/newsroom/2020/07/apple-commits-to-be-100-percent-carbon-neutral-for-its-supply-chain-and-products-by-2030/</a:t>
            </a:r>
            <a:endParaRPr b="0" lang="en-GB" sz="900" spc="-1" strike="noStrike">
              <a:solidFill>
                <a:srgbClr val="000000"/>
              </a:solidFill>
              <a:latin typeface="Arial"/>
            </a:endParaRPr>
          </a:p>
        </p:txBody>
      </p:sp>
      <p:sp>
        <p:nvSpPr>
          <p:cNvPr id="110" name="CustomShape 3"/>
          <p:cNvSpPr/>
          <p:nvPr/>
        </p:nvSpPr>
        <p:spPr>
          <a:xfrm>
            <a:off x="865440" y="1640160"/>
            <a:ext cx="9917640" cy="451008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2800" spc="-1" strike="noStrike">
                <a:solidFill>
                  <a:srgbClr val="000000"/>
                </a:solidFill>
                <a:latin typeface="DejaVu Sans"/>
                <a:ea typeface="DejaVu Sans"/>
              </a:rPr>
              <a:t>“</a:t>
            </a:r>
            <a:r>
              <a:rPr b="0" lang="en-US" sz="2800" spc="-1" strike="noStrike">
                <a:solidFill>
                  <a:srgbClr val="000000"/>
                </a:solidFill>
                <a:latin typeface="DejaVu Sans"/>
                <a:ea typeface="DejaVu Sans"/>
              </a:rPr>
              <a:t>Apple today unveiled its plan to become carbon neutral across its entire business, manufacturing supply chain, and product life cycle by 2030. The company is already carbon neutral today for its global corporate operations, and this new commitment means that by 2030, every Apple device sold will have net zero climate impact.”</a:t>
            </a:r>
            <a:endParaRPr b="0" lang="en-GB" sz="2800" spc="-1" strike="noStrike">
              <a:solidFill>
                <a:srgbClr val="000000"/>
              </a:solidFill>
              <a:latin typeface="Arial"/>
            </a:endParaRPr>
          </a:p>
        </p:txBody>
      </p:sp>
      <p:sp>
        <p:nvSpPr>
          <p:cNvPr id="111" name="CustomShape 4"/>
          <p:cNvSpPr/>
          <p:nvPr/>
        </p:nvSpPr>
        <p:spPr>
          <a:xfrm>
            <a:off x="4241520" y="1828800"/>
            <a:ext cx="997200" cy="337680"/>
          </a:xfrm>
          <a:prstGeom prst="borderCallout1">
            <a:avLst>
              <a:gd name="adj1" fmla="val 18750"/>
              <a:gd name="adj2" fmla="val -8333"/>
              <a:gd name="adj3" fmla="val 280657"/>
              <a:gd name="adj4" fmla="val -61532"/>
            </a:avLst>
          </a:prstGeom>
          <a:solidFill>
            <a:srgbClr val="008c4f"/>
          </a:solidFill>
          <a:ln w="0">
            <a:solidFill>
              <a:srgbClr val="008c4f"/>
            </a:solidFill>
          </a:ln>
        </p:spPr>
        <p:style>
          <a:lnRef idx="0"/>
          <a:fillRef idx="0"/>
          <a:effectRef idx="0"/>
          <a:fontRef idx="minor"/>
        </p:style>
        <p:txBody>
          <a:bodyPr lIns="90000" rIns="90000" tIns="45000" bIns="45000" anchor="ctr">
            <a:noAutofit/>
          </a:bodyPr>
          <a:p>
            <a:pPr algn="ctr">
              <a:lnSpc>
                <a:spcPct val="100000"/>
              </a:lnSpc>
            </a:pPr>
            <a:r>
              <a:rPr b="0" lang="en-US" sz="1000" spc="-1" strike="noStrike">
                <a:solidFill>
                  <a:srgbClr val="000000"/>
                </a:solidFill>
                <a:latin typeface="DejaVu Sans"/>
                <a:ea typeface="DejaVu Sans"/>
              </a:rPr>
              <a:t>July 2020</a:t>
            </a:r>
            <a:endParaRPr b="0" lang="en-GB" sz="1000" spc="-1" strike="noStrike">
              <a:solidFill>
                <a:srgbClr val="000000"/>
              </a:solidFill>
              <a:latin typeface="Arial"/>
            </a:endParaRPr>
          </a:p>
        </p:txBody>
      </p:sp>
      <p:sp>
        <p:nvSpPr>
          <p:cNvPr id="112" name="CustomShape 5"/>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Apple will be Carbon Neutral by 2030</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114" name="CustomShape 2"/>
          <p:cNvSpPr/>
          <p:nvPr/>
        </p:nvSpPr>
        <p:spPr>
          <a:xfrm>
            <a:off x="263520" y="6411600"/>
            <a:ext cx="7503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115" name="CustomShape 3"/>
          <p:cNvSpPr/>
          <p:nvPr/>
        </p:nvSpPr>
        <p:spPr>
          <a:xfrm>
            <a:off x="335520" y="1268640"/>
            <a:ext cx="10738800" cy="50263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p:txBody>
      </p:sp>
      <p:sp>
        <p:nvSpPr>
          <p:cNvPr id="116" name="CustomShape 4"/>
          <p:cNvSpPr/>
          <p:nvPr/>
        </p:nvSpPr>
        <p:spPr>
          <a:xfrm>
            <a:off x="335520" y="1600200"/>
            <a:ext cx="10856520" cy="113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117" name="CustomShape 5"/>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35520" y="764640"/>
            <a:ext cx="1073880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Your Personal Carbon Footprint</a:t>
            </a:r>
            <a:endParaRPr b="0" lang="en-GB" sz="2400" spc="-1" strike="noStrike">
              <a:solidFill>
                <a:srgbClr val="000000"/>
              </a:solidFill>
              <a:latin typeface="Arial"/>
            </a:endParaRPr>
          </a:p>
        </p:txBody>
      </p:sp>
      <p:sp>
        <p:nvSpPr>
          <p:cNvPr id="119" name="CustomShape 2"/>
          <p:cNvSpPr/>
          <p:nvPr/>
        </p:nvSpPr>
        <p:spPr>
          <a:xfrm>
            <a:off x="865440" y="3274200"/>
            <a:ext cx="9917640" cy="226440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Relying on the current trend of offsetting by planting trees is not sustainable in the long run. It would mean using too much land, and the long-term carbon-storage capacity of forests and soils is not well known. Offsetting by planting trees also risks contributing to monocultures and loss of biodiversity. Additionally, there can be no guarantee that a forest won’t later be logged, devastated by a forest fire or altered by climate change.”</a:t>
            </a:r>
            <a:endParaRPr b="0" lang="en-GB" sz="1800" spc="-1" strike="noStrike">
              <a:solidFill>
                <a:srgbClr val="000000"/>
              </a:solidFill>
              <a:latin typeface="Arial"/>
            </a:endParaRPr>
          </a:p>
        </p:txBody>
      </p:sp>
      <p:sp>
        <p:nvSpPr>
          <p:cNvPr id="120" name="CustomShape 3"/>
          <p:cNvSpPr/>
          <p:nvPr/>
        </p:nvSpPr>
        <p:spPr>
          <a:xfrm>
            <a:off x="335880" y="1600560"/>
            <a:ext cx="10856520" cy="113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DejaVu Sans"/>
                <a:ea typeface="DejaVu Sans"/>
              </a:rPr>
              <a:t>“</a:t>
            </a:r>
            <a:r>
              <a:rPr b="0" lang="en-US" sz="2000" spc="-1" strike="noStrike">
                <a:solidFill>
                  <a:srgbClr val="000000"/>
                </a:solidFill>
                <a:latin typeface="DejaVu Sans"/>
                <a:ea typeface="DejaVu Sans"/>
              </a:rPr>
              <a:t>...we’re embarking on our greatest journey so far: challenging ourselves to create a climate-neutral car by 2030, by reducing emissions throughout supply chain and production.” </a:t>
            </a:r>
            <a:endParaRPr b="0" lang="en-GB" sz="2000" spc="-1" strike="noStrike">
              <a:solidFill>
                <a:srgbClr val="000000"/>
              </a:solidFill>
              <a:latin typeface="Arial"/>
            </a:endParaRPr>
          </a:p>
        </p:txBody>
      </p:sp>
      <p:sp>
        <p:nvSpPr>
          <p:cNvPr id="121" name="CustomShape 4"/>
          <p:cNvSpPr/>
          <p:nvPr/>
        </p:nvSpPr>
        <p:spPr>
          <a:xfrm>
            <a:off x="263520" y="6411600"/>
            <a:ext cx="7503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u="sng">
                <a:solidFill>
                  <a:srgbClr val="0000ff"/>
                </a:solidFill>
                <a:uFillTx/>
                <a:latin typeface="Roboto"/>
                <a:ea typeface="Roboto"/>
                <a:hlinkClick r:id="rId1"/>
              </a:rPr>
              <a:t>https://www.polestar.com/uk/news/striving-for-zero-the-2030-climate-neutral-car-plan/</a:t>
            </a:r>
            <a:endParaRPr b="0" lang="en-GB" sz="900" spc="-1" strike="noStrike">
              <a:solidFill>
                <a:srgbClr val="000000"/>
              </a:solidFill>
              <a:latin typeface="Arial"/>
            </a:endParaRPr>
          </a:p>
        </p:txBody>
      </p:sp>
      <p:sp>
        <p:nvSpPr>
          <p:cNvPr id="122" name="CustomShape 5"/>
          <p:cNvSpPr/>
          <p:nvPr/>
        </p:nvSpPr>
        <p:spPr>
          <a:xfrm>
            <a:off x="432720" y="1148040"/>
            <a:ext cx="10349640" cy="4903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Polestar – 2030 Climate-neutral Car</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LibreOffice/7.5.2.2$Linux_X86_64 LibreOffice_project/50$Build-2</Application>
  <AppVersion>15.0000</AppVersion>
  <Words>2461</Words>
  <Paragraphs>226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dcterms:modified xsi:type="dcterms:W3CDTF">2023-05-03T12:30:00Z</dcterms:modified>
  <cp:revision>3694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40</vt:i4>
  </property>
</Properties>
</file>